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g5Axd/4qa20r8OxO/nj+upf0Tq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our project is part of </a:t>
            </a:r>
            <a:r>
              <a:rPr lang="en-US" sz="1400"/>
              <a:t>flagship project at Brauda College …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f7d3e07af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f7d3e07af9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2f7d3e07af9_0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02d7aa244d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302d7aa244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f7d3e07af9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f7d3e07af9_1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2f7d3e07af9_1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244e5fe9f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244e5fe9f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2244e5fe9f4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f7d3e07af9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f7d3e07af9_1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2f7d3e07af9_1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244e5fe9f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244e5fe9f4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2244e5fe9f4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244e5fe9f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244e5fe9f4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2244e5fe9f4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002d0246ca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3002d0246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f7d3e07af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f7d3e07af9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2f7d3e07af9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f7d3e07af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f7d3e07af9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2f7d3e07af9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f7d3e07af9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f7d3e07af9_0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2f7d3e07af9_0_1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f7d3e07af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f7d3e07af9_0_1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g2f7d3e07af9_0_1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f7d3e07af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f7d3e07af9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2f7d3e07af9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7d3e07af9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f7d3e07af9_0_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f7d3e07af9_0_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2f7d3e07af9_0_60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2f7d3e07af9_0_60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2f7d3e07af9_0_6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f7d3e07af9_0_95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g2f7d3e07af9_0_95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g2f7d3e07af9_0_9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f7d3e07af9_0_9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f7d3e07af9_0_10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g2f7d3e07af9_0_10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g2f7d3e07af9_0_10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2f7d3e07af9_0_10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g2f7d3e07af9_0_10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f7d3e07af9_0_64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2f7d3e07af9_0_6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2f7d3e07af9_0_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2f7d3e07af9_0_6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g2f7d3e07af9_0_6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2f7d3e07af9_0_7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2f7d3e07af9_0_7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" name="Google Shape;27;g2f7d3e07af9_0_71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2f7d3e07af9_0_7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2f7d3e07af9_0_7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g2f7d3e07af9_0_7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f7d3e07af9_0_7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4" name="Google Shape;34;g2f7d3e07af9_0_79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" name="Google Shape;35;g2f7d3e07af9_0_7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f7d3e07af9_0_83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8" name="Google Shape;38;g2f7d3e07af9_0_8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2f7d3e07af9_0_86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g2f7d3e07af9_0_86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2" name="Google Shape;42;g2f7d3e07af9_0_86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" name="Google Shape;43;g2f7d3e07af9_0_86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g2f7d3e07af9_0_8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f7d3e07af9_0_92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g2f7d3e07af9_0_9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f7d3e07af9_0_5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2f7d3e07af9_0_5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2f7d3e07af9_0_5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4.png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5.png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0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"/>
          <p:cNvSpPr txBox="1">
            <a:spLocks noGrp="1"/>
          </p:cNvSpPr>
          <p:nvPr>
            <p:ph type="ctrTitle"/>
          </p:nvPr>
        </p:nvSpPr>
        <p:spPr>
          <a:xfrm>
            <a:off x="216914" y="577757"/>
            <a:ext cx="11559487" cy="285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467"/>
              <a:buFont typeface="Play"/>
              <a:buNone/>
            </a:pPr>
            <a:endParaRPr sz="3466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Times New Roman"/>
              <a:buNone/>
            </a:pPr>
            <a:r>
              <a:rPr lang="en-US" sz="5867">
                <a:latin typeface="Times New Roman"/>
                <a:ea typeface="Times New Roman"/>
                <a:cs typeface="Times New Roman"/>
                <a:sym typeface="Times New Roman"/>
              </a:rPr>
              <a:t>A System that </a:t>
            </a:r>
            <a:r>
              <a:rPr lang="en-US" sz="5867" b="1">
                <a:latin typeface="Times New Roman"/>
                <a:ea typeface="Times New Roman"/>
                <a:cs typeface="Times New Roman"/>
                <a:sym typeface="Times New Roman"/>
              </a:rPr>
              <a:t>sees</a:t>
            </a:r>
            <a:r>
              <a:rPr lang="en-US" sz="5867">
                <a:latin typeface="Times New Roman"/>
                <a:ea typeface="Times New Roman"/>
                <a:cs typeface="Times New Roman"/>
                <a:sym typeface="Times New Roman"/>
              </a:rPr>
              <a:t> your needs</a:t>
            </a:r>
            <a:endParaRPr/>
          </a:p>
        </p:txBody>
      </p:sp>
      <p:sp>
        <p:nvSpPr>
          <p:cNvPr id="65" name="Google Shape;65;p1"/>
          <p:cNvSpPr txBox="1">
            <a:spLocks noGrp="1"/>
          </p:cNvSpPr>
          <p:nvPr>
            <p:ph type="subTitle" idx="1"/>
          </p:nvPr>
        </p:nvSpPr>
        <p:spPr>
          <a:xfrm>
            <a:off x="415600" y="3890600"/>
            <a:ext cx="11360800" cy="7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8"/>
              <a:buNone/>
            </a:pPr>
            <a:r>
              <a:rPr lang="en-US" sz="3493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24-1-R-23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None/>
            </a:pPr>
            <a:endParaRPr sz="296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"/>
          <p:cNvSpPr txBox="1"/>
          <p:nvPr/>
        </p:nvSpPr>
        <p:spPr>
          <a:xfrm>
            <a:off x="800800" y="4882801"/>
            <a:ext cx="10590400" cy="2039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67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Students: Einan Cohen and Liraz Akiva</a:t>
            </a:r>
            <a:endParaRPr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33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Supervisor: Dr. Julia Sheidin</a:t>
            </a:r>
            <a:endParaRPr sz="2133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7" name="Google Shape;67;p1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"/>
          <p:cNvSpPr txBox="1"/>
          <p:nvPr/>
        </p:nvSpPr>
        <p:spPr>
          <a:xfrm>
            <a:off x="3923000" y="578200"/>
            <a:ext cx="43460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7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Capstone Project Phase B</a:t>
            </a:r>
            <a:endParaRPr/>
          </a:p>
        </p:txBody>
      </p:sp>
      <p:sp>
        <p:nvSpPr>
          <p:cNvPr id="70" name="Google Shape;70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2"/>
                </a:solidFill>
              </a:rPr>
              <a:t>1</a:t>
            </a:fld>
            <a:endParaRPr sz="1300">
              <a:solidFill>
                <a:schemeClr val="dk2"/>
              </a:solidFill>
            </a:endParaRPr>
          </a:p>
        </p:txBody>
      </p:sp>
      <p:pic>
        <p:nvPicPr>
          <p:cNvPr id="71" name="Google Shape;71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" y="0"/>
            <a:ext cx="1894944" cy="2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4" descr="תמונה שמכילה תקריב, עיניים, אורגן, אירוס&#10;&#10;התיאור נוצר באופן אוטומטי"/>
          <p:cNvPicPr preferRelativeResize="0"/>
          <p:nvPr/>
        </p:nvPicPr>
        <p:blipFill rotWithShape="1">
          <a:blip r:embed="rId3">
            <a:alphaModFix amt="2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Our Solution</a:t>
            </a:r>
            <a:endParaRPr b="1" u="sng"/>
          </a:p>
        </p:txBody>
      </p:sp>
      <p:sp>
        <p:nvSpPr>
          <p:cNvPr id="158" name="Google Shape;158;p4"/>
          <p:cNvSpPr txBox="1">
            <a:spLocks noGrp="1"/>
          </p:cNvSpPr>
          <p:nvPr>
            <p:ph type="body" idx="1"/>
          </p:nvPr>
        </p:nvSpPr>
        <p:spPr>
          <a:xfrm>
            <a:off x="640150" y="1627575"/>
            <a:ext cx="60843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34327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75000"/>
              <a:buChar char="●"/>
            </a:pPr>
            <a:r>
              <a:rPr lang="en-US" b="1">
                <a:solidFill>
                  <a:schemeClr val="dk1"/>
                </a:solidFill>
              </a:rPr>
              <a:t>A side panel that allows Tal to perform actions in Premiere Pro.</a:t>
            </a:r>
            <a:endParaRPr b="1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457200" lvl="0" indent="-334327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75000"/>
              <a:buChar char="●"/>
            </a:pPr>
            <a:r>
              <a:rPr lang="en-US" b="1">
                <a:solidFill>
                  <a:schemeClr val="dk1"/>
                </a:solidFill>
              </a:rPr>
              <a:t>The panel includes buttons that execute Premiere Pro keyboard shortcuts to carry out different actions within the software.</a:t>
            </a:r>
            <a:endParaRPr b="1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457200" lvl="0" indent="-334327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75000"/>
              <a:buChar char="●"/>
            </a:pPr>
            <a:r>
              <a:rPr lang="en-US" b="1">
                <a:solidFill>
                  <a:schemeClr val="dk1"/>
                </a:solidFill>
              </a:rPr>
              <a:t>The buttons perform automatic actions to simplify certain tasks.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59" name="Google Shape;159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4"/>
          <p:cNvPicPr preferRelativeResize="0"/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8256500" y="2081888"/>
            <a:ext cx="2694225" cy="269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g2f7d3e07af9_0_20" descr="תמונה שמכילה תקריב, עיניים, אורגן, אירוס&#10;&#10;התיאור נוצר באופן אוטומטי"/>
          <p:cNvPicPr preferRelativeResize="0"/>
          <p:nvPr/>
        </p:nvPicPr>
        <p:blipFill rotWithShape="1">
          <a:blip r:embed="rId3">
            <a:alphaModFix amt="2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f7d3e07af9_0_20"/>
          <p:cNvSpPr txBox="1">
            <a:spLocks noGrp="1"/>
          </p:cNvSpPr>
          <p:nvPr>
            <p:ph type="title"/>
          </p:nvPr>
        </p:nvSpPr>
        <p:spPr>
          <a:xfrm>
            <a:off x="838200" y="1670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The Panel</a:t>
            </a:r>
            <a:endParaRPr b="1" u="sng"/>
          </a:p>
        </p:txBody>
      </p:sp>
      <p:pic>
        <p:nvPicPr>
          <p:cNvPr id="168" name="Google Shape;168;g2f7d3e07af9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40650"/>
            <a:ext cx="11858049" cy="54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2f7d3e07af9_0_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5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494175" y="2319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Simple &amp; Accurate</a:t>
            </a:r>
            <a:endParaRPr b="1" u="sng"/>
          </a:p>
        </p:txBody>
      </p:sp>
      <p:pic>
        <p:nvPicPr>
          <p:cNvPr id="2" name="הקלטה לשימוש בחיצים וכפתור INSERT להכנסה לtimeline_compressed">
            <a:hlinkClick r:id="" action="ppaction://media"/>
            <a:extLst>
              <a:ext uri="{FF2B5EF4-FFF2-40B4-BE49-F238E27FC236}">
                <a16:creationId xmlns:a16="http://schemas.microsoft.com/office/drawing/2014/main" id="{ACC96918-4A39-71EC-FE54-5E10AB63C9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2225" y="1307591"/>
            <a:ext cx="9753600" cy="53184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g302d7aa244d_0_13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302d7aa244d_0_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302d7aa244d_0_13"/>
          <p:cNvSpPr txBox="1">
            <a:spLocks noGrp="1"/>
          </p:cNvSpPr>
          <p:nvPr>
            <p:ph type="title"/>
          </p:nvPr>
        </p:nvSpPr>
        <p:spPr>
          <a:xfrm>
            <a:off x="494175" y="2319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 dirty="0"/>
              <a:t>Simple &amp; Accurate</a:t>
            </a:r>
            <a:endParaRPr b="1" u="sng" dirty="0"/>
          </a:p>
        </p:txBody>
      </p:sp>
      <p:pic>
        <p:nvPicPr>
          <p:cNvPr id="2" name="WhatsApp Video 2024-09-02 at 11.00.38 (1)_compressed (2)">
            <a:hlinkClick r:id="" action="ppaction://media"/>
            <a:extLst>
              <a:ext uri="{FF2B5EF4-FFF2-40B4-BE49-F238E27FC236}">
                <a16:creationId xmlns:a16="http://schemas.microsoft.com/office/drawing/2014/main" id="{F08DE0E0-7BCD-E8BB-0622-543461327D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2225" y="1393888"/>
            <a:ext cx="9726567" cy="47508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9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6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6"/>
          <p:cNvSpPr txBox="1">
            <a:spLocks noGrp="1"/>
          </p:cNvSpPr>
          <p:nvPr>
            <p:ph type="title"/>
          </p:nvPr>
        </p:nvSpPr>
        <p:spPr>
          <a:xfrm>
            <a:off x="429700" y="2537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Technical Challenges</a:t>
            </a:r>
            <a:endParaRPr b="1" u="sng"/>
          </a:p>
        </p:txBody>
      </p:sp>
      <p:sp>
        <p:nvSpPr>
          <p:cNvPr id="192" name="Google Shape;192;p6"/>
          <p:cNvSpPr txBox="1">
            <a:spLocks noGrp="1"/>
          </p:cNvSpPr>
          <p:nvPr>
            <p:ph type="body" idx="1"/>
          </p:nvPr>
        </p:nvSpPr>
        <p:spPr>
          <a:xfrm>
            <a:off x="429700" y="146665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en-US" sz="9600" b="1" u="sng">
                <a:solidFill>
                  <a:schemeClr val="dk1"/>
                </a:solidFill>
              </a:rPr>
              <a:t>Premier Software Versions</a:t>
            </a:r>
            <a:endParaRPr sz="9600" b="1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en-US" sz="9600" b="1">
                <a:solidFill>
                  <a:schemeClr val="dk1"/>
                </a:solidFill>
              </a:rPr>
              <a:t>•</a:t>
            </a:r>
            <a:r>
              <a:rPr lang="en-US" sz="9600" b="1" i="1" u="sng">
                <a:solidFill>
                  <a:schemeClr val="dk1"/>
                </a:solidFill>
              </a:rPr>
              <a:t>Issue</a:t>
            </a:r>
            <a:r>
              <a:rPr lang="en-US" sz="9600" b="1">
                <a:solidFill>
                  <a:schemeClr val="dk1"/>
                </a:solidFill>
              </a:rPr>
              <a:t>: Functionality differences due to varying software versions.</a:t>
            </a:r>
            <a:endParaRPr sz="96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en-US" sz="9600" b="1">
                <a:solidFill>
                  <a:schemeClr val="dk1"/>
                </a:solidFill>
              </a:rPr>
              <a:t>•</a:t>
            </a:r>
            <a:r>
              <a:rPr lang="en-US" sz="9600" b="1" i="1" u="sng">
                <a:solidFill>
                  <a:schemeClr val="dk1"/>
                </a:solidFill>
              </a:rPr>
              <a:t>Solution</a:t>
            </a:r>
            <a:r>
              <a:rPr lang="en-US" sz="9600" b="1">
                <a:solidFill>
                  <a:schemeClr val="dk1"/>
                </a:solidFill>
              </a:rPr>
              <a:t>: Updated Tal’s software to the latest version and adjusted settings for optimal performance.</a:t>
            </a:r>
            <a:endParaRPr sz="96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endParaRPr sz="96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en-US" sz="9600" b="1" u="sng">
                <a:solidFill>
                  <a:schemeClr val="dk1"/>
                </a:solidFill>
              </a:rPr>
              <a:t>Security Issues:</a:t>
            </a:r>
            <a:endParaRPr sz="9600" b="1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en-US" sz="9600" b="1">
                <a:solidFill>
                  <a:schemeClr val="dk1"/>
                </a:solidFill>
              </a:rPr>
              <a:t>•</a:t>
            </a:r>
            <a:r>
              <a:rPr lang="en-US" sz="9600" b="1" i="1" u="sng">
                <a:solidFill>
                  <a:schemeClr val="dk1"/>
                </a:solidFill>
              </a:rPr>
              <a:t>Issue</a:t>
            </a:r>
            <a:r>
              <a:rPr lang="en-US" sz="9600" b="1">
                <a:solidFill>
                  <a:schemeClr val="dk1"/>
                </a:solidFill>
              </a:rPr>
              <a:t>: Security blocks triggered by the lightweight software development.</a:t>
            </a:r>
            <a:endParaRPr sz="96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en-US" sz="9600" b="1">
                <a:solidFill>
                  <a:schemeClr val="dk1"/>
                </a:solidFill>
              </a:rPr>
              <a:t>•</a:t>
            </a:r>
            <a:r>
              <a:rPr lang="en-US" sz="9600" b="1" i="1" u="sng">
                <a:solidFill>
                  <a:schemeClr val="dk1"/>
                </a:solidFill>
              </a:rPr>
              <a:t>Solution</a:t>
            </a:r>
            <a:r>
              <a:rPr lang="en-US" sz="9600" b="1">
                <a:solidFill>
                  <a:schemeClr val="dk1"/>
                </a:solidFill>
              </a:rPr>
              <a:t>: Refined the development approach to prevent security warnings while maintaining efficiency.</a:t>
            </a:r>
            <a:endParaRPr sz="96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endParaRPr b="1"/>
          </a:p>
          <a:p>
            <a:pPr marL="228600" lvl="0" indent="-508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ct val="116666"/>
              <a:buNone/>
            </a:pPr>
            <a:endParaRPr/>
          </a:p>
        </p:txBody>
      </p:sp>
      <p:pic>
        <p:nvPicPr>
          <p:cNvPr id="193" name="Google Shape;193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2f7d3e07af9_1_13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2f7d3e07af9_1_13"/>
          <p:cNvSpPr txBox="1">
            <a:spLocks noGrp="1"/>
          </p:cNvSpPr>
          <p:nvPr>
            <p:ph type="title"/>
          </p:nvPr>
        </p:nvSpPr>
        <p:spPr>
          <a:xfrm>
            <a:off x="751550" y="1285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/>
              <a:t>Design Challenges</a:t>
            </a:r>
            <a:endParaRPr b="1" u="sng"/>
          </a:p>
        </p:txBody>
      </p:sp>
      <p:sp>
        <p:nvSpPr>
          <p:cNvPr id="201" name="Google Shape;201;g2f7d3e07af9_1_13"/>
          <p:cNvSpPr txBox="1">
            <a:spLocks noGrp="1"/>
          </p:cNvSpPr>
          <p:nvPr>
            <p:ph type="body" idx="1"/>
          </p:nvPr>
        </p:nvSpPr>
        <p:spPr>
          <a:xfrm>
            <a:off x="751550" y="1454250"/>
            <a:ext cx="11110500" cy="525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u="sng">
                <a:solidFill>
                  <a:schemeClr val="dk1"/>
                </a:solidFill>
              </a:rPr>
              <a:t>Panel Design</a:t>
            </a:r>
            <a:endParaRPr b="1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</a:rPr>
              <a:t>•</a:t>
            </a:r>
            <a:r>
              <a:rPr lang="en-US" b="1" i="1" u="sng">
                <a:solidFill>
                  <a:schemeClr val="dk1"/>
                </a:solidFill>
              </a:rPr>
              <a:t>Issue</a:t>
            </a:r>
            <a:r>
              <a:rPr lang="en-US" b="1">
                <a:solidFill>
                  <a:schemeClr val="dk1"/>
                </a:solidFill>
              </a:rPr>
              <a:t>: Initial design with images and text overwhelmed Tal.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</a:rPr>
              <a:t>•</a:t>
            </a:r>
            <a:r>
              <a:rPr lang="en-US" b="1" i="1" u="sng">
                <a:solidFill>
                  <a:schemeClr val="dk1"/>
                </a:solidFill>
              </a:rPr>
              <a:t>Solution</a:t>
            </a:r>
            <a:r>
              <a:rPr lang="en-US" b="1">
                <a:solidFill>
                  <a:schemeClr val="dk1"/>
                </a:solidFill>
              </a:rPr>
              <a:t>: Simplified the interface by removing images and using minimal colors and text.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u="sng">
                <a:solidFill>
                  <a:schemeClr val="dk1"/>
                </a:solidFill>
              </a:rPr>
              <a:t>Button Size</a:t>
            </a:r>
            <a:endParaRPr b="1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</a:rPr>
              <a:t>•</a:t>
            </a:r>
            <a:r>
              <a:rPr lang="en-US" b="1" i="1" u="sng">
                <a:solidFill>
                  <a:schemeClr val="dk1"/>
                </a:solidFill>
              </a:rPr>
              <a:t>Issue</a:t>
            </a:r>
            <a:r>
              <a:rPr lang="en-US" b="1">
                <a:solidFill>
                  <a:schemeClr val="dk1"/>
                </a:solidFill>
              </a:rPr>
              <a:t>: Balancing button size for usability with screen space constraints.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</a:rPr>
              <a:t>•</a:t>
            </a:r>
            <a:r>
              <a:rPr lang="en-US" b="1" i="1" u="sng">
                <a:solidFill>
                  <a:schemeClr val="dk1"/>
                </a:solidFill>
              </a:rPr>
              <a:t>Solution</a:t>
            </a:r>
            <a:r>
              <a:rPr lang="en-US" b="1">
                <a:solidFill>
                  <a:schemeClr val="dk1"/>
                </a:solidFill>
              </a:rPr>
              <a:t>: Tested and optimized button size using eye-tracker feedback to ensure ease of use without overwhelming the screen.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2" name="Google Shape;202;g2f7d3e07af9_1_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g2244e5fe9f4_0_6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g2244e5fe9f4_0_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g2244e5fe9f4_0_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450" y="2101200"/>
            <a:ext cx="5463951" cy="4480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2244e5fe9f4_0_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47475" y="2118200"/>
            <a:ext cx="5463950" cy="444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g2244e5fe9f4_0_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55513" y="748450"/>
            <a:ext cx="1209675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2244e5fe9f4_0_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77450" y="796075"/>
            <a:ext cx="1123950" cy="116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g2f7d3e07af9_1_21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2f7d3e07af9_1_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/>
              <a:t>Usability Challenges</a:t>
            </a:r>
            <a:endParaRPr b="1" u="sng"/>
          </a:p>
        </p:txBody>
      </p:sp>
      <p:sp>
        <p:nvSpPr>
          <p:cNvPr id="221" name="Google Shape;221;g2f7d3e07af9_1_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u="sng">
                <a:solidFill>
                  <a:schemeClr val="dk1"/>
                </a:solidFill>
              </a:rPr>
              <a:t>Panel Location</a:t>
            </a:r>
            <a:endParaRPr b="1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</a:rPr>
              <a:t>•</a:t>
            </a:r>
            <a:r>
              <a:rPr lang="en-US" b="1" i="1" u="sng">
                <a:solidFill>
                  <a:schemeClr val="dk1"/>
                </a:solidFill>
              </a:rPr>
              <a:t>Issue</a:t>
            </a:r>
            <a:r>
              <a:rPr lang="en-US" b="1">
                <a:solidFill>
                  <a:schemeClr val="dk1"/>
                </a:solidFill>
              </a:rPr>
              <a:t>: Finding the best panel placement to fit Tal's workflow and vision needs.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</a:rPr>
              <a:t>•</a:t>
            </a:r>
            <a:r>
              <a:rPr lang="en-US" b="1" i="1" u="sng">
                <a:solidFill>
                  <a:schemeClr val="dk1"/>
                </a:solidFill>
              </a:rPr>
              <a:t>Solution</a:t>
            </a:r>
            <a:r>
              <a:rPr lang="en-US" b="1">
                <a:solidFill>
                  <a:schemeClr val="dk1"/>
                </a:solidFill>
              </a:rPr>
              <a:t>: Experimented with various placements, concluding that a larger panel on the right side of the screen is most effective for Tal’s usage.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22" name="Google Shape;222;g2f7d3e07af9_1_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g2244e5fe9f4_0_18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2244e5fe9f4_0_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2244e5fe9f4_0_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125" y="1465950"/>
            <a:ext cx="11339226" cy="497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2244e5fe9f4_0_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84575" y="189500"/>
            <a:ext cx="1123950" cy="116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2244e5fe9f4_0_34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g2244e5fe9f4_0_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g2244e5fe9f4_0_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4500" y="1574875"/>
            <a:ext cx="11017373" cy="498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g2244e5fe9f4_0_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91150" y="193850"/>
            <a:ext cx="1209675" cy="12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The Problem</a:t>
            </a:r>
            <a:endParaRPr b="1" u="sng"/>
          </a:p>
        </p:txBody>
      </p:sp>
      <p:sp>
        <p:nvSpPr>
          <p:cNvPr id="78" name="Google Shape;78;p2"/>
          <p:cNvSpPr txBox="1">
            <a:spLocks noGrp="1"/>
          </p:cNvSpPr>
          <p:nvPr>
            <p:ph type="body" idx="1"/>
          </p:nvPr>
        </p:nvSpPr>
        <p:spPr>
          <a:xfrm>
            <a:off x="565875" y="1986550"/>
            <a:ext cx="6294900" cy="40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b="1">
                <a:solidFill>
                  <a:schemeClr val="dk1"/>
                </a:solidFill>
              </a:rPr>
              <a:t>Many individuals with physical disabilities face significant challenges when interacting with standard computer hardware and software.</a:t>
            </a:r>
            <a:endParaRPr b="1">
              <a:solidFill>
                <a:schemeClr val="dk1"/>
              </a:solidFill>
            </a:endParaRPr>
          </a:p>
          <a:p>
            <a:pPr marL="228600" lvl="0" indent="-50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b="1">
              <a:solidFill>
                <a:schemeClr val="dk1"/>
              </a:solidFill>
            </a:endParaRPr>
          </a:p>
          <a:p>
            <a:pPr marL="2286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en-US" b="1">
                <a:solidFill>
                  <a:schemeClr val="dk1"/>
                </a:solidFill>
              </a:rPr>
              <a:t>Despite modern accessibility features, there are gaps in usability, particularly in complex software environments.</a:t>
            </a:r>
            <a:endParaRPr sz="2800" b="1">
              <a:solidFill>
                <a:schemeClr val="dk1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79" name="Google Shape;7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2"/>
          <p:cNvPicPr preferRelativeResize="0"/>
          <p:nvPr/>
        </p:nvPicPr>
        <p:blipFill>
          <a:blip r:embed="rId5">
            <a:alphaModFix amt="86000"/>
          </a:blip>
          <a:stretch>
            <a:fillRect/>
          </a:stretch>
        </p:blipFill>
        <p:spPr>
          <a:xfrm>
            <a:off x="7093325" y="2551125"/>
            <a:ext cx="3917600" cy="2597400"/>
          </a:xfrm>
          <a:prstGeom prst="rect">
            <a:avLst/>
          </a:prstGeom>
          <a:noFill/>
          <a:ln>
            <a:noFill/>
          </a:ln>
          <a:effectLst>
            <a:outerShdw algn="bl" rotWithShape="0">
              <a:schemeClr val="dk1">
                <a:alpha val="0"/>
              </a:scheme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g3002d0246ca_0_0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g3002d0246ca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3002d0246ca_0_0"/>
          <p:cNvSpPr txBox="1">
            <a:spLocks noGrp="1"/>
          </p:cNvSpPr>
          <p:nvPr>
            <p:ph type="title"/>
          </p:nvPr>
        </p:nvSpPr>
        <p:spPr>
          <a:xfrm>
            <a:off x="494175" y="2319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Future Work</a:t>
            </a:r>
            <a:endParaRPr b="1" u="sng"/>
          </a:p>
        </p:txBody>
      </p:sp>
      <p:sp>
        <p:nvSpPr>
          <p:cNvPr id="248" name="Google Shape;248;g3002d0246ca_0_0"/>
          <p:cNvSpPr txBox="1"/>
          <p:nvPr/>
        </p:nvSpPr>
        <p:spPr>
          <a:xfrm>
            <a:off x="494175" y="1557675"/>
            <a:ext cx="69075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b="1"/>
              <a:t>The project can also be designed for other programs besides Adobe Premiere.</a:t>
            </a:r>
            <a:endParaRPr sz="24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b="1"/>
              <a:t>The panel can be used for any software that has keyboard shortcuts.</a:t>
            </a:r>
            <a:endParaRPr sz="24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b="1"/>
              <a:t>The panel can be made accessible to other disabled people who use different software through gaze focusing.</a:t>
            </a:r>
            <a:endParaRPr sz="2400"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7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7688" y="928675"/>
            <a:ext cx="4585524" cy="4752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g2f7d3e07af9_0_1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2f7d3e07af9_0_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Our Client - Tal</a:t>
            </a:r>
            <a:endParaRPr b="1" u="sng"/>
          </a:p>
        </p:txBody>
      </p:sp>
      <p:sp>
        <p:nvSpPr>
          <p:cNvPr id="88" name="Google Shape;88;g2f7d3e07af9_0_1"/>
          <p:cNvSpPr txBox="1">
            <a:spLocks noGrp="1"/>
          </p:cNvSpPr>
          <p:nvPr>
            <p:ph type="body" idx="1"/>
          </p:nvPr>
        </p:nvSpPr>
        <p:spPr>
          <a:xfrm>
            <a:off x="404925" y="1850375"/>
            <a:ext cx="6084600" cy="4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921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en-US" b="1">
                <a:solidFill>
                  <a:schemeClr val="dk1"/>
                </a:solidFill>
              </a:rPr>
              <a:t>Tal has muscular dystrophy and uses eye-tracking technology with gaze focusing to interact with the computer.</a:t>
            </a:r>
            <a:endParaRPr b="1">
              <a:solidFill>
                <a:schemeClr val="dk1"/>
              </a:solidFill>
            </a:endParaRPr>
          </a:p>
          <a:p>
            <a:pPr marL="228600" lvl="0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800"/>
              <a:buChar char="●"/>
            </a:pPr>
            <a:r>
              <a:rPr lang="en-US" b="1">
                <a:solidFill>
                  <a:schemeClr val="dk1"/>
                </a:solidFill>
              </a:rPr>
              <a:t>Tal uses Adobe Premiere Pro software to edit video files.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89" name="Google Shape;89;g2f7d3e07af9_0_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2f7d3e07af9_0_1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8566775" y="2636972"/>
            <a:ext cx="2461750" cy="24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g2f7d3e07af9_0_10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f7d3e07af9_0_10"/>
          <p:cNvSpPr txBox="1">
            <a:spLocks noGrp="1"/>
          </p:cNvSpPr>
          <p:nvPr>
            <p:ph type="title"/>
          </p:nvPr>
        </p:nvSpPr>
        <p:spPr>
          <a:xfrm>
            <a:off x="330650" y="-92925"/>
            <a:ext cx="526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Adobe Premiere Pro</a:t>
            </a:r>
            <a:endParaRPr b="1" u="sng"/>
          </a:p>
        </p:txBody>
      </p:sp>
      <p:pic>
        <p:nvPicPr>
          <p:cNvPr id="98" name="Google Shape;98;g2f7d3e07af9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200" y="1017825"/>
            <a:ext cx="11611549" cy="567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g2f7d3e07af9_0_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g2f7d3e07af9_0_110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2f7d3e07af9_0_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675" y="3234800"/>
            <a:ext cx="5037200" cy="321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2f7d3e07af9_0_110"/>
          <p:cNvSpPr/>
          <p:nvPr/>
        </p:nvSpPr>
        <p:spPr>
          <a:xfrm>
            <a:off x="374150" y="201300"/>
            <a:ext cx="4555500" cy="210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2f7d3e07af9_0_110"/>
          <p:cNvSpPr txBox="1"/>
          <p:nvPr/>
        </p:nvSpPr>
        <p:spPr>
          <a:xfrm>
            <a:off x="616025" y="844525"/>
            <a:ext cx="4258500" cy="10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A window that allows you to open a video folder</a:t>
            </a:r>
            <a:endParaRPr sz="2400" b="1">
              <a:solidFill>
                <a:schemeClr val="dk1"/>
              </a:solidFill>
            </a:endParaRPr>
          </a:p>
        </p:txBody>
      </p:sp>
      <p:sp>
        <p:nvSpPr>
          <p:cNvPr id="109" name="Google Shape;109;g2f7d3e07af9_0_110"/>
          <p:cNvSpPr/>
          <p:nvPr/>
        </p:nvSpPr>
        <p:spPr>
          <a:xfrm>
            <a:off x="2243375" y="2441500"/>
            <a:ext cx="482700" cy="6567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0" name="Google Shape;110;g2f7d3e07af9_0_1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3800" y="844525"/>
            <a:ext cx="5724525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2f7d3e07af9_0_110"/>
          <p:cNvSpPr/>
          <p:nvPr/>
        </p:nvSpPr>
        <p:spPr>
          <a:xfrm>
            <a:off x="6827500" y="4553575"/>
            <a:ext cx="4555500" cy="2103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2f7d3e07af9_0_110"/>
          <p:cNvSpPr/>
          <p:nvPr/>
        </p:nvSpPr>
        <p:spPr>
          <a:xfrm>
            <a:off x="8863900" y="3542721"/>
            <a:ext cx="482700" cy="800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2f7d3e07af9_0_110"/>
          <p:cNvSpPr txBox="1"/>
          <p:nvPr/>
        </p:nvSpPr>
        <p:spPr>
          <a:xfrm>
            <a:off x="7297800" y="5066875"/>
            <a:ext cx="3833700" cy="10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A window that allows you to open a video folder</a:t>
            </a:r>
            <a:endParaRPr sz="2400" b="1">
              <a:solidFill>
                <a:schemeClr val="dk1"/>
              </a:solidFill>
            </a:endParaRPr>
          </a:p>
        </p:txBody>
      </p:sp>
      <p:pic>
        <p:nvPicPr>
          <p:cNvPr id="114" name="Google Shape;114;g2f7d3e07af9_0_11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g2f7d3e07af9_0_139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2f7d3e07af9_0_1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f7d3e07af9_0_1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812974"/>
            <a:ext cx="11718275" cy="371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2f7d3e07af9_0_139"/>
          <p:cNvSpPr/>
          <p:nvPr/>
        </p:nvSpPr>
        <p:spPr>
          <a:xfrm rot="2957213">
            <a:off x="8478916" y="2749890"/>
            <a:ext cx="533520" cy="1525067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2f7d3e07af9_0_139"/>
          <p:cNvSpPr/>
          <p:nvPr/>
        </p:nvSpPr>
        <p:spPr>
          <a:xfrm>
            <a:off x="7863450" y="795000"/>
            <a:ext cx="4233600" cy="2191200"/>
          </a:xfrm>
          <a:prstGeom prst="ellipse">
            <a:avLst/>
          </a:prstGeom>
          <a:solidFill>
            <a:schemeClr val="lt2"/>
          </a:solidFill>
          <a:ln w="152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2f7d3e07af9_0_139"/>
          <p:cNvSpPr txBox="1"/>
          <p:nvPr/>
        </p:nvSpPr>
        <p:spPr>
          <a:xfrm>
            <a:off x="8160550" y="1259225"/>
            <a:ext cx="3833700" cy="10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The TIMELINE window where Tal edits the video files.</a:t>
            </a:r>
            <a:endParaRPr sz="24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g2f7d3e07af9_0_29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2f7d3e07af9_0_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How did Tal work before the panel?</a:t>
            </a:r>
            <a:endParaRPr b="1" u="sng"/>
          </a:p>
        </p:txBody>
      </p:sp>
      <p:sp>
        <p:nvSpPr>
          <p:cNvPr id="133" name="Google Shape;133;g2f7d3e07af9_0_29"/>
          <p:cNvSpPr txBox="1">
            <a:spLocks noGrp="1"/>
          </p:cNvSpPr>
          <p:nvPr>
            <p:ph type="body" idx="1"/>
          </p:nvPr>
        </p:nvSpPr>
        <p:spPr>
          <a:xfrm>
            <a:off x="640150" y="1627575"/>
            <a:ext cx="6084300" cy="41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b="1">
                <a:solidFill>
                  <a:schemeClr val="dk1"/>
                </a:solidFill>
              </a:rPr>
              <a:t>Use TD Control software to replace mouse and keyboard actions with gaze focus.</a:t>
            </a:r>
            <a:endParaRPr b="1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US" b="1">
                <a:solidFill>
                  <a:schemeClr val="dk1"/>
                </a:solidFill>
              </a:rPr>
              <a:t>Tal had difficulty editing the video files with an emphasis on operations that require precision.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4" name="Google Shape;134;g2f7d3e07af9_0_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2f7d3e07af9_0_48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2f7d3e07af9_0_4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86FA285-9300-2091-77E7-9455F9D3D869}"/>
              </a:ext>
            </a:extLst>
          </p:cNvPr>
          <p:cNvSpPr txBox="1"/>
          <p:nvPr/>
        </p:nvSpPr>
        <p:spPr>
          <a:xfrm>
            <a:off x="3047238" y="3275112"/>
            <a:ext cx="60944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pic>
        <p:nvPicPr>
          <p:cNvPr id="4" name="סרטון פעולת הגרירה של טל_compressed">
            <a:hlinkClick r:id="" action="ppaction://media"/>
            <a:extLst>
              <a:ext uri="{FF2B5EF4-FFF2-40B4-BE49-F238E27FC236}">
                <a16:creationId xmlns:a16="http://schemas.microsoft.com/office/drawing/2014/main" id="{66D7619A-AC43-EDC9-FF5B-9D4D2078F3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8720" y="636000"/>
            <a:ext cx="10387584" cy="60574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" descr="תמונה שמכילה תקריב, עיניים, אורגן, אירוס&#10;&#10;התיאור נוצר באופן אוטומטי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b="1" u="sng"/>
              <a:t>Solution Description</a:t>
            </a:r>
            <a:endParaRPr b="1" u="sng"/>
          </a:p>
        </p:txBody>
      </p:sp>
      <p:sp>
        <p:nvSpPr>
          <p:cNvPr id="149" name="Google Shape;14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393900" cy="46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66700" algn="l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Develop a tool that can help Tal overcome his difficulties with an emphasis on a level of accuracy when working with the Premiere Pro.</a:t>
            </a:r>
            <a:endParaRPr b="1">
              <a:solidFill>
                <a:schemeClr val="dk1"/>
              </a:solidFill>
            </a:endParaRPr>
          </a:p>
          <a:p>
            <a:pPr marL="228600" lvl="0" indent="-266700" algn="l" rtl="0">
              <a:lnSpc>
                <a:spcPct val="105000"/>
              </a:lnSpc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The tool will be designed in a friendly and easy-to-use manner.</a:t>
            </a:r>
            <a:endParaRPr b="1">
              <a:solidFill>
                <a:schemeClr val="dk1"/>
              </a:solidFill>
            </a:endParaRPr>
          </a:p>
          <a:p>
            <a:pPr marL="228600" lvl="0" indent="-266700" algn="l" rtl="0">
              <a:lnSpc>
                <a:spcPct val="105000"/>
              </a:lnSpc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Allow Tal to be independent.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688"/>
              <a:buNone/>
            </a:pPr>
            <a:endParaRPr/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endParaRPr/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1750"/>
              <a:buNone/>
            </a:pPr>
            <a:endParaRPr/>
          </a:p>
        </p:txBody>
      </p:sp>
      <p:pic>
        <p:nvPicPr>
          <p:cNvPr id="150" name="Google Shape;150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7769" y="0"/>
            <a:ext cx="2694231" cy="6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3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8380475" y="2127063"/>
            <a:ext cx="2603875" cy="26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509</Words>
  <Application>Microsoft Office PowerPoint</Application>
  <PresentationFormat>Widescreen</PresentationFormat>
  <Paragraphs>79</Paragraphs>
  <Slides>21</Slides>
  <Notes>21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Play</vt:lpstr>
      <vt:lpstr>Times New Roman</vt:lpstr>
      <vt:lpstr>Simple Light</vt:lpstr>
      <vt:lpstr> A System that sees your needs</vt:lpstr>
      <vt:lpstr>The Problem</vt:lpstr>
      <vt:lpstr>Our Client - Tal</vt:lpstr>
      <vt:lpstr>Adobe Premiere Pro</vt:lpstr>
      <vt:lpstr>PowerPoint Presentation</vt:lpstr>
      <vt:lpstr>PowerPoint Presentation</vt:lpstr>
      <vt:lpstr>How did Tal work before the panel?</vt:lpstr>
      <vt:lpstr>PowerPoint Presentation</vt:lpstr>
      <vt:lpstr>Solution Description</vt:lpstr>
      <vt:lpstr>Our Solution</vt:lpstr>
      <vt:lpstr>The Panel</vt:lpstr>
      <vt:lpstr>Simple &amp; Accurate</vt:lpstr>
      <vt:lpstr>Simple &amp; Accurate</vt:lpstr>
      <vt:lpstr>Technical Challenges</vt:lpstr>
      <vt:lpstr>Design Challenges</vt:lpstr>
      <vt:lpstr>PowerPoint Presentation</vt:lpstr>
      <vt:lpstr>Usability Challenges</vt:lpstr>
      <vt:lpstr>PowerPoint Presentation</vt:lpstr>
      <vt:lpstr>PowerPoint Presentation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einan einan</dc:creator>
  <cp:lastModifiedBy>לירז עקיבא</cp:lastModifiedBy>
  <cp:revision>8</cp:revision>
  <dcterms:created xsi:type="dcterms:W3CDTF">2024-08-25T17:57:23Z</dcterms:created>
  <dcterms:modified xsi:type="dcterms:W3CDTF">2024-09-20T18:09:36Z</dcterms:modified>
</cp:coreProperties>
</file>